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1pPr>
    <a:lvl2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2pPr>
    <a:lvl3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3pPr>
    <a:lvl4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4pPr>
    <a:lvl5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5pPr>
    <a:lvl6pPr marL="0" marR="0" indent="2286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6pPr>
    <a:lvl7pPr marL="0" marR="0" indent="2743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7pPr>
    <a:lvl8pPr marL="0" marR="0" indent="3200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8pPr>
    <a:lvl9pPr marL="0" marR="0" indent="3657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oppins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 a podtitul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e8de988f175eb43e50077f8_neurons 1.png" descr="5e8de988f175eb43e50077f8_neurons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6408" y="-255224"/>
            <a:ext cx="25056816" cy="141001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názvu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3" name="Zuzana Čepelíková"/>
          <p:cNvSpPr txBox="1"/>
          <p:nvPr>
            <p:ph type="body" sz="quarter" idx="21" hasCustomPrompt="1"/>
          </p:nvPr>
        </p:nvSpPr>
        <p:spPr>
          <a:xfrm>
            <a:off x="757660" y="11979636"/>
            <a:ext cx="9496845" cy="10538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Dvojím kliknutím aktivuj úpravy</a:t>
            </a:r>
          </a:p>
        </p:txBody>
      </p:sp>
      <p:sp>
        <p:nvSpPr>
          <p:cNvPr id="14" name="Text úrovně 1…"/>
          <p:cNvSpPr txBox="1"/>
          <p:nvPr>
            <p:ph type="body" sz="quarter" idx="1"/>
          </p:nvPr>
        </p:nvSpPr>
        <p:spPr>
          <a:xfrm>
            <a:off x="1778000" y="7073900"/>
            <a:ext cx="20828000" cy="21849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15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05816" y="12290021"/>
            <a:ext cx="5168797" cy="61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Číslo snímku"/>
          <p:cNvSpPr txBox="1"/>
          <p:nvPr>
            <p:ph type="sldNum" sz="quarter" idx="2"/>
          </p:nvPr>
        </p:nvSpPr>
        <p:spPr>
          <a:xfrm>
            <a:off x="23744224" y="13093700"/>
            <a:ext cx="403252" cy="515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–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brázek"/>
          <p:cNvSpPr/>
          <p:nvPr>
            <p:ph type="pic" idx="21"/>
          </p:nvPr>
        </p:nvSpPr>
        <p:spPr>
          <a:xfrm>
            <a:off x="-1404522" y="-4566705"/>
            <a:ext cx="28209441" cy="211570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 + 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názvu"/>
          <p:cNvSpPr txBox="1"/>
          <p:nvPr>
            <p:ph type="title"/>
          </p:nvPr>
        </p:nvSpPr>
        <p:spPr>
          <a:xfrm>
            <a:off x="1689100" y="1494507"/>
            <a:ext cx="7369063" cy="3184779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116" name="FullSizeRender.jpg"/>
          <p:cNvSpPr/>
          <p:nvPr>
            <p:ph type="pic" idx="21"/>
          </p:nvPr>
        </p:nvSpPr>
        <p:spPr>
          <a:xfrm>
            <a:off x="10925501" y="-2905136"/>
            <a:ext cx="12774308" cy="170324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Text úrovně 1…"/>
          <p:cNvSpPr txBox="1"/>
          <p:nvPr>
            <p:ph type="body" sz="quarter" idx="1"/>
          </p:nvPr>
        </p:nvSpPr>
        <p:spPr>
          <a:xfrm>
            <a:off x="1689100" y="5535400"/>
            <a:ext cx="7369063" cy="663316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500"/>
              </a:spcBef>
              <a:buSzTx/>
              <a:buNone/>
              <a:defRPr sz="2400"/>
            </a:lvl1pPr>
            <a:lvl2pPr marL="0" indent="457200">
              <a:spcBef>
                <a:spcPts val="4500"/>
              </a:spcBef>
              <a:buSzTx/>
              <a:buNone/>
              <a:defRPr sz="2400"/>
            </a:lvl2pPr>
            <a:lvl3pPr marL="0" indent="914400">
              <a:spcBef>
                <a:spcPts val="4500"/>
              </a:spcBef>
              <a:buSzTx/>
              <a:buNone/>
              <a:defRPr sz="2400"/>
            </a:lvl3pPr>
            <a:lvl4pPr marL="0" indent="1371600">
              <a:spcBef>
                <a:spcPts val="4500"/>
              </a:spcBef>
              <a:buSzTx/>
              <a:buNone/>
              <a:defRPr sz="2400"/>
            </a:lvl4pPr>
            <a:lvl5pPr marL="0" indent="1828800">
              <a:spcBef>
                <a:spcPts val="4500"/>
              </a:spcBef>
              <a:buSzTx/>
              <a:buNone/>
              <a:defRPr sz="2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8" name="Číslo snímku"/>
          <p:cNvSpPr txBox="1"/>
          <p:nvPr>
            <p:ph type="sldNum" sz="quarter" idx="2"/>
          </p:nvPr>
        </p:nvSpPr>
        <p:spPr>
          <a:xfrm>
            <a:off x="414324" y="12903200"/>
            <a:ext cx="403252" cy="515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šířku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rázek"/>
          <p:cNvSpPr/>
          <p:nvPr>
            <p:ph type="pic" idx="21"/>
          </p:nvPr>
        </p:nvSpPr>
        <p:spPr>
          <a:xfrm>
            <a:off x="578942" y="-2423294"/>
            <a:ext cx="23226116" cy="174195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Text názvu"/>
          <p:cNvSpPr txBox="1"/>
          <p:nvPr>
            <p:ph type="title"/>
          </p:nvPr>
        </p:nvSpPr>
        <p:spPr>
          <a:xfrm>
            <a:off x="635000" y="10755727"/>
            <a:ext cx="23114000" cy="139817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127" name="Text úrovně 1…"/>
          <p:cNvSpPr txBox="1"/>
          <p:nvPr>
            <p:ph type="body" sz="quarter" idx="1"/>
          </p:nvPr>
        </p:nvSpPr>
        <p:spPr>
          <a:xfrm>
            <a:off x="635000" y="12241627"/>
            <a:ext cx="23114000" cy="10905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0" algn="ctr">
              <a:spcBef>
                <a:spcPts val="0"/>
              </a:spcBef>
              <a:buSzTx/>
              <a:buNone/>
              <a:defRPr sz="2400"/>
            </a:lvl2pPr>
            <a:lvl3pPr marL="0" indent="0" algn="ctr">
              <a:spcBef>
                <a:spcPts val="0"/>
              </a:spcBef>
              <a:buSzTx/>
              <a:buNone/>
              <a:defRPr sz="2400"/>
            </a:lvl3pPr>
            <a:lvl4pPr marL="0" indent="0" algn="ctr">
              <a:spcBef>
                <a:spcPts val="0"/>
              </a:spcBef>
              <a:buSzTx/>
              <a:buNone/>
              <a:defRPr sz="2400"/>
            </a:lvl4pPr>
            <a:lvl5pPr marL="0" indent="0" algn="ctr"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2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 (kopie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6" name="Text názvu"/>
          <p:cNvSpPr txBox="1"/>
          <p:nvPr>
            <p:ph type="title"/>
          </p:nvPr>
        </p:nvSpPr>
        <p:spPr>
          <a:xfrm>
            <a:off x="1689100" y="768460"/>
            <a:ext cx="21005800" cy="146028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137" name="Text úrovně 1…"/>
          <p:cNvSpPr txBox="1"/>
          <p:nvPr>
            <p:ph type="body" sz="half" idx="1" hasCustomPrompt="1"/>
          </p:nvPr>
        </p:nvSpPr>
        <p:spPr>
          <a:xfrm>
            <a:off x="1689100" y="3556000"/>
            <a:ext cx="8336053" cy="8483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Poppins Bold"/>
              </a:defRPr>
            </a:lvl1pPr>
            <a:lvl2pPr marL="0" indent="45720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Poppins Bold"/>
              </a:defRPr>
            </a:lvl2pPr>
            <a:lvl3pPr marL="0" indent="91440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Poppins Bold"/>
              </a:defRPr>
            </a:lvl3pPr>
            <a:lvl4pPr marL="0" indent="137160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Poppins Bold"/>
              </a:defRPr>
            </a:lvl4pPr>
            <a:lvl5pPr marL="0" indent="182880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Poppins Bold"/>
              </a:defRPr>
            </a:lvl5pPr>
          </a:lstStyle>
          <a:p>
            <a:pPr/>
            <a:r>
              <a:t>Dvojím kliknutím aktivuj úpravy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8" name="Dvojím kliknutím aktivuj úpravy"/>
          <p:cNvSpPr txBox="1"/>
          <p:nvPr>
            <p:ph type="body" sz="half" idx="21" hasCustomPrompt="1"/>
          </p:nvPr>
        </p:nvSpPr>
        <p:spPr>
          <a:xfrm>
            <a:off x="11390431" y="3556000"/>
            <a:ext cx="11417029" cy="8483600"/>
          </a:xfrm>
          <a:prstGeom prst="rect">
            <a:avLst/>
          </a:prstGeom>
        </p:spPr>
        <p:txBody>
          <a:bodyPr anchor="t"/>
          <a:lstStyle/>
          <a:p>
            <a:pPr lvl="1" marL="0" indent="457200">
              <a:spcBef>
                <a:spcPts val="4500"/>
              </a:spcBef>
              <a:buSzTx/>
              <a:buNone/>
              <a:defRPr sz="2400"/>
            </a:pPr>
            <a:r>
              <a:t>Dvojím kliknutím aktivuj úpravy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 (kopie)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6" name="Text názvu"/>
          <p:cNvSpPr txBox="1"/>
          <p:nvPr>
            <p:ph type="title"/>
          </p:nvPr>
        </p:nvSpPr>
        <p:spPr>
          <a:xfrm>
            <a:off x="1689100" y="768460"/>
            <a:ext cx="21005800" cy="146028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147" name="Text úrovně 1…"/>
          <p:cNvSpPr txBox="1"/>
          <p:nvPr>
            <p:ph type="body" sz="half" idx="1"/>
          </p:nvPr>
        </p:nvSpPr>
        <p:spPr>
          <a:xfrm>
            <a:off x="1689100" y="3556000"/>
            <a:ext cx="9768941" cy="8483600"/>
          </a:xfrm>
          <a:prstGeom prst="rect">
            <a:avLst/>
          </a:prstGeom>
        </p:spPr>
        <p:txBody>
          <a:bodyPr anchor="t"/>
          <a:lstStyle>
            <a:lvl1pPr marL="228600" indent="-228600">
              <a:buSzPct val="100000"/>
              <a:defRPr sz="3400"/>
            </a:lvl1pPr>
            <a:lvl2pPr marL="457200" indent="0">
              <a:buSzPct val="100000"/>
              <a:defRPr sz="3400"/>
            </a:lvl2pPr>
            <a:lvl3pPr marL="914400" indent="0">
              <a:buSzPct val="100000"/>
              <a:defRPr sz="3400"/>
            </a:lvl3pPr>
            <a:lvl4pPr marL="1371600" indent="0">
              <a:buSzPct val="100000"/>
              <a:defRPr sz="3400"/>
            </a:lvl4pPr>
            <a:lvl5pPr marL="1828800" indent="0">
              <a:buSzPct val="100000"/>
              <a:defRPr sz="3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48" name="Text úrovně 1…"/>
          <p:cNvSpPr txBox="1"/>
          <p:nvPr>
            <p:ph type="body" sz="half" idx="21" hasCustomPrompt="1"/>
          </p:nvPr>
        </p:nvSpPr>
        <p:spPr>
          <a:xfrm>
            <a:off x="12890500" y="3556000"/>
            <a:ext cx="9768941" cy="8483600"/>
          </a:xfrm>
          <a:prstGeom prst="rect">
            <a:avLst/>
          </a:prstGeom>
        </p:spPr>
        <p:txBody>
          <a:bodyPr anchor="t"/>
          <a:lstStyle>
            <a:lvl1pPr marL="228600" indent="-228600">
              <a:buSzPct val="100000"/>
              <a:defRPr sz="3400"/>
            </a:lvl1pPr>
            <a:lvl2pPr marL="457200" indent="0">
              <a:buSzPct val="100000"/>
              <a:defRPr sz="3400"/>
            </a:lvl2pPr>
            <a:lvl3pPr marL="914400" indent="0">
              <a:buSzPct val="100000"/>
              <a:defRPr sz="3400"/>
            </a:lvl3pPr>
            <a:lvl4pPr marL="1371600" indent="0">
              <a:buSzPct val="100000"/>
              <a:defRPr sz="3400"/>
            </a:lvl4pPr>
            <a:lvl5pPr marL="1828800" indent="0">
              <a:buSzPct val="100000"/>
              <a:defRPr sz="3400"/>
            </a:lvl5pPr>
          </a:lstStyle>
          <a:p>
            <a:pPr/>
            <a:r>
              <a:t>Dvojím kliknutím aktivuj úpravy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 (kopie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6" name="Text názvu"/>
          <p:cNvSpPr txBox="1"/>
          <p:nvPr>
            <p:ph type="title"/>
          </p:nvPr>
        </p:nvSpPr>
        <p:spPr>
          <a:xfrm>
            <a:off x="1689100" y="768460"/>
            <a:ext cx="21005800" cy="146028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pic>
        <p:nvPicPr>
          <p:cNvPr id="157" name="Group 3901.png" descr="Group 39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 (kopi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ZUZU 85.png" descr="ZUZU 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6" name="Text názvu"/>
          <p:cNvSpPr txBox="1"/>
          <p:nvPr>
            <p:ph type="title"/>
          </p:nvPr>
        </p:nvSpPr>
        <p:spPr>
          <a:xfrm>
            <a:off x="1689100" y="768460"/>
            <a:ext cx="21005800" cy="146028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pic>
        <p:nvPicPr>
          <p:cNvPr id="167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 (kopie)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5" name="Text názvu"/>
          <p:cNvSpPr txBox="1"/>
          <p:nvPr>
            <p:ph type="title"/>
          </p:nvPr>
        </p:nvSpPr>
        <p:spPr>
          <a:xfrm>
            <a:off x="1689100" y="768460"/>
            <a:ext cx="21005800" cy="146028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176" name="FullSizeRender.jpg"/>
          <p:cNvSpPr/>
          <p:nvPr>
            <p:ph type="pic" sz="half" idx="21"/>
          </p:nvPr>
        </p:nvSpPr>
        <p:spPr>
          <a:xfrm>
            <a:off x="8290431" y="2685109"/>
            <a:ext cx="7802977" cy="104039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7" name="FullSizeRender.jpg"/>
          <p:cNvSpPr/>
          <p:nvPr>
            <p:ph type="pic" sz="half" idx="22"/>
          </p:nvPr>
        </p:nvSpPr>
        <p:spPr>
          <a:xfrm>
            <a:off x="321907" y="2685109"/>
            <a:ext cx="7802977" cy="104039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8" name="FullSizeRender.jpg"/>
          <p:cNvSpPr/>
          <p:nvPr>
            <p:ph type="pic" idx="23"/>
          </p:nvPr>
        </p:nvSpPr>
        <p:spPr>
          <a:xfrm>
            <a:off x="13142641" y="2685109"/>
            <a:ext cx="13871959" cy="104039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Obrázek"/>
          <p:cNvSpPr/>
          <p:nvPr>
            <p:ph type="pic" idx="21"/>
          </p:nvPr>
        </p:nvSpPr>
        <p:spPr>
          <a:xfrm>
            <a:off x="-44773" y="-590968"/>
            <a:ext cx="19876544" cy="14907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6" name="IMG_5614.jpeg"/>
          <p:cNvSpPr/>
          <p:nvPr>
            <p:ph type="pic" sz="quarter" idx="22"/>
          </p:nvPr>
        </p:nvSpPr>
        <p:spPr>
          <a:xfrm>
            <a:off x="15499906" y="7153473"/>
            <a:ext cx="8263471" cy="61976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7" name="FullSizeRender.jpg"/>
          <p:cNvSpPr/>
          <p:nvPr>
            <p:ph type="pic" sz="quarter" idx="23"/>
          </p:nvPr>
        </p:nvSpPr>
        <p:spPr>
          <a:xfrm>
            <a:off x="15499906" y="495245"/>
            <a:ext cx="8263471" cy="61976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–Josef Novák"/>
          <p:cNvSpPr txBox="1"/>
          <p:nvPr>
            <p:ph type="body" sz="quarter" idx="21" hasCustomPrompt="1"/>
          </p:nvPr>
        </p:nvSpPr>
        <p:spPr>
          <a:xfrm>
            <a:off x="2387600" y="8953500"/>
            <a:ext cx="19621500" cy="6705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Dvojím kliknutím aktivuj úpravy</a:t>
            </a:r>
          </a:p>
        </p:txBody>
      </p:sp>
      <p:sp>
        <p:nvSpPr>
          <p:cNvPr id="196" name="„Sem napište citát.“"/>
          <p:cNvSpPr txBox="1"/>
          <p:nvPr>
            <p:ph type="body" sz="quarter" idx="22" hasCustomPrompt="1"/>
          </p:nvPr>
        </p:nvSpPr>
        <p:spPr>
          <a:xfrm>
            <a:off x="2387600" y="6012181"/>
            <a:ext cx="19621500" cy="95503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Poppins Bold"/>
              </a:defRPr>
            </a:lvl1pPr>
          </a:lstStyle>
          <a:p>
            <a:pPr/>
            <a:r>
              <a:t>Dvojím kliknutím aktivuj úpravy</a:t>
            </a:r>
          </a:p>
        </p:txBody>
      </p:sp>
      <p:sp>
        <p:nvSpPr>
          <p:cNvPr id="197" name="Číslo snímku"/>
          <p:cNvSpPr txBox="1"/>
          <p:nvPr>
            <p:ph type="sldNum" sz="quarter" idx="2"/>
          </p:nvPr>
        </p:nvSpPr>
        <p:spPr>
          <a:xfrm>
            <a:off x="11984024" y="13081000"/>
            <a:ext cx="403252" cy="515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ředě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názvu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24" name="Text úrovně 1…"/>
          <p:cNvSpPr txBox="1"/>
          <p:nvPr>
            <p:ph type="body" sz="quarter" idx="1"/>
          </p:nvPr>
        </p:nvSpPr>
        <p:spPr>
          <a:xfrm>
            <a:off x="1778000" y="7073900"/>
            <a:ext cx="20828000" cy="21849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" name="Group 3901.png" descr="Group 39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 (kop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ZUZU 85.png" descr="ZUZU 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–Josef Novák"/>
          <p:cNvSpPr txBox="1"/>
          <p:nvPr>
            <p:ph type="body" sz="quarter" idx="21" hasCustomPrompt="1"/>
          </p:nvPr>
        </p:nvSpPr>
        <p:spPr>
          <a:xfrm>
            <a:off x="2387600" y="8953500"/>
            <a:ext cx="19621500" cy="6705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Dvojím kliknutím aktivuj úpravy</a:t>
            </a:r>
          </a:p>
        </p:txBody>
      </p:sp>
      <p:sp>
        <p:nvSpPr>
          <p:cNvPr id="206" name="„Sem napište citát.“"/>
          <p:cNvSpPr txBox="1"/>
          <p:nvPr>
            <p:ph type="body" sz="quarter" idx="22" hasCustomPrompt="1"/>
          </p:nvPr>
        </p:nvSpPr>
        <p:spPr>
          <a:xfrm>
            <a:off x="2387600" y="6012181"/>
            <a:ext cx="19621500" cy="95503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Poppins Bold"/>
              </a:defRPr>
            </a:lvl1pPr>
          </a:lstStyle>
          <a:p>
            <a:pPr/>
            <a:r>
              <a:t>Dvojím kliknutím aktivuj úpravy</a:t>
            </a:r>
          </a:p>
        </p:txBody>
      </p:sp>
      <p:sp>
        <p:nvSpPr>
          <p:cNvPr id="207" name="Číslo snímku"/>
          <p:cNvSpPr txBox="1"/>
          <p:nvPr>
            <p:ph type="sldNum" sz="quarter" idx="2"/>
          </p:nvPr>
        </p:nvSpPr>
        <p:spPr>
          <a:xfrm>
            <a:off x="11984024" y="13081000"/>
            <a:ext cx="403252" cy="515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ullSizeRender.jpg"/>
          <p:cNvSpPr/>
          <p:nvPr>
            <p:ph type="pic" idx="21"/>
          </p:nvPr>
        </p:nvSpPr>
        <p:spPr>
          <a:xfrm>
            <a:off x="0" y="-2286000"/>
            <a:ext cx="24384000" cy="1828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Číslo snímku"/>
          <p:cNvSpPr txBox="1"/>
          <p:nvPr>
            <p:ph type="sldNum" sz="quarter" idx="2"/>
          </p:nvPr>
        </p:nvSpPr>
        <p:spPr>
          <a:xfrm>
            <a:off x="11984024" y="13081000"/>
            <a:ext cx="403252" cy="5156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ředěl Text (kop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ZUZU 85.png" descr="ZUZU 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ext názvu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35" name="Text úrovně 1…"/>
          <p:cNvSpPr txBox="1"/>
          <p:nvPr>
            <p:ph type="body" sz="quarter" idx="1"/>
          </p:nvPr>
        </p:nvSpPr>
        <p:spPr>
          <a:xfrm>
            <a:off x="1778000" y="7073900"/>
            <a:ext cx="20828000" cy="21849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ředěl 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názvu"/>
          <p:cNvSpPr txBox="1"/>
          <p:nvPr>
            <p:ph type="title"/>
          </p:nvPr>
        </p:nvSpPr>
        <p:spPr>
          <a:xfrm>
            <a:off x="1689100" y="1494507"/>
            <a:ext cx="7369063" cy="3184779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45" name="FullSizeRender.jpg"/>
          <p:cNvSpPr/>
          <p:nvPr>
            <p:ph type="pic" idx="21"/>
          </p:nvPr>
        </p:nvSpPr>
        <p:spPr>
          <a:xfrm>
            <a:off x="10925501" y="280590"/>
            <a:ext cx="12774308" cy="170324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" name="Text úrovně 1…"/>
          <p:cNvSpPr txBox="1"/>
          <p:nvPr>
            <p:ph type="body" sz="quarter" idx="1"/>
          </p:nvPr>
        </p:nvSpPr>
        <p:spPr>
          <a:xfrm>
            <a:off x="1689100" y="5535400"/>
            <a:ext cx="7369063" cy="663316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ředěl Text + foto (kop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ZUZU 55.png" descr="ZUZU 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ext názvu"/>
          <p:cNvSpPr txBox="1"/>
          <p:nvPr>
            <p:ph type="title"/>
          </p:nvPr>
        </p:nvSpPr>
        <p:spPr>
          <a:xfrm>
            <a:off x="1689100" y="1494507"/>
            <a:ext cx="7369063" cy="3184779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56" name="FullSizeRender.jpg"/>
          <p:cNvSpPr/>
          <p:nvPr>
            <p:ph type="pic" idx="21"/>
          </p:nvPr>
        </p:nvSpPr>
        <p:spPr>
          <a:xfrm>
            <a:off x="10925501" y="280590"/>
            <a:ext cx="12774308" cy="170324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7" name="Text úrovně 1…"/>
          <p:cNvSpPr txBox="1"/>
          <p:nvPr>
            <p:ph type="body" sz="quarter" idx="1"/>
          </p:nvPr>
        </p:nvSpPr>
        <p:spPr>
          <a:xfrm>
            <a:off x="1689100" y="5535400"/>
            <a:ext cx="7369063" cy="663316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spcBef>
                <a:spcPts val="450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ředěl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/>
          <p:nvPr>
            <p:ph type="pic" idx="21"/>
          </p:nvPr>
        </p:nvSpPr>
        <p:spPr>
          <a:xfrm>
            <a:off x="578942" y="-2423294"/>
            <a:ext cx="23226116" cy="174195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 názvu"/>
          <p:cNvSpPr txBox="1"/>
          <p:nvPr>
            <p:ph type="title"/>
          </p:nvPr>
        </p:nvSpPr>
        <p:spPr>
          <a:xfrm>
            <a:off x="635000" y="10755727"/>
            <a:ext cx="23114000" cy="1398173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67" name="Text úrovně 1…"/>
          <p:cNvSpPr txBox="1"/>
          <p:nvPr>
            <p:ph type="body" sz="quarter" idx="1"/>
          </p:nvPr>
        </p:nvSpPr>
        <p:spPr>
          <a:xfrm>
            <a:off x="635000" y="12241627"/>
            <a:ext cx="23114000" cy="10905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" name="Group 3901.png" descr="Group 39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ředěl foto (kop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ZUZU 55.png" descr="ZUZU 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Obrázek"/>
          <p:cNvSpPr/>
          <p:nvPr>
            <p:ph type="pic" idx="21"/>
          </p:nvPr>
        </p:nvSpPr>
        <p:spPr>
          <a:xfrm>
            <a:off x="578942" y="-2423294"/>
            <a:ext cx="23226116" cy="174195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ext názvu"/>
          <p:cNvSpPr txBox="1"/>
          <p:nvPr>
            <p:ph type="title"/>
          </p:nvPr>
        </p:nvSpPr>
        <p:spPr>
          <a:xfrm>
            <a:off x="635000" y="10755727"/>
            <a:ext cx="23114000" cy="1398173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79" name="Text úrovně 1…"/>
          <p:cNvSpPr txBox="1"/>
          <p:nvPr>
            <p:ph type="body" sz="quarter" idx="1"/>
          </p:nvPr>
        </p:nvSpPr>
        <p:spPr>
          <a:xfrm>
            <a:off x="635000" y="12241627"/>
            <a:ext cx="23114000" cy="10905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názvu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8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" name="Group 3901.png" descr="Group 39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ve středu (kop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ZUZU 85.png" descr="ZUZU 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 názvu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9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800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íslo snímku"/>
          <p:cNvSpPr txBox="1"/>
          <p:nvPr>
            <p:ph type="sldNum" sz="quarter" idx="2"/>
          </p:nvPr>
        </p:nvSpPr>
        <p:spPr>
          <a:xfrm>
            <a:off x="406399" y="12903200"/>
            <a:ext cx="403252" cy="51561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Text názvu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4" name="Text úrovně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000000"/>
          </a:solidFill>
          <a:uFillTx/>
          <a:latin typeface="+mn-lt"/>
          <a:ea typeface="+mn-ea"/>
          <a:cs typeface="+mn-cs"/>
          <a:sym typeface="Poppins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Poppins Regular"/>
          <a:ea typeface="Poppins Regular"/>
          <a:cs typeface="Poppins Regular"/>
          <a:sym typeface="Poppins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1pPr>
      <a:lvl2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2pPr>
      <a:lvl3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3pPr>
      <a:lvl4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4pPr>
      <a:lvl5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5pPr>
      <a:lvl6pPr marL="0" marR="0" indent="2286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6pPr>
      <a:lvl7pPr marL="0" marR="0" indent="2743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7pPr>
      <a:lvl8pPr marL="0" marR="0" indent="3200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8pPr>
      <a:lvl9pPr marL="0" marR="0" indent="3657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oppins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.jpeg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kupiny pro posílení odolnosti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Skupiny pro posílení odolnosti</a:t>
            </a:r>
          </a:p>
          <a:p>
            <a:pPr>
              <a:defRPr sz="6000"/>
            </a:pPr>
            <a:r>
              <a:t>pomocí metody ASSYST a IGTP</a:t>
            </a:r>
          </a:p>
        </p:txBody>
      </p:sp>
      <p:sp>
        <p:nvSpPr>
          <p:cNvPr id="232" name="PhDr. et Mgr. Zuzana Čepelíková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PhDr. et Mgr. Zuzana Čepelíková</a:t>
            </a:r>
          </a:p>
        </p:txBody>
      </p:sp>
      <p:sp>
        <p:nvSpPr>
          <p:cNvPr id="233" name="Dvojím kliknutím aktivujete úprav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9" name="Skupiny pro posílení odolnosti 23.1.2023-28.2.2024"/>
          <p:cNvSpPr txBox="1"/>
          <p:nvPr>
            <p:ph type="title"/>
          </p:nvPr>
        </p:nvSpPr>
        <p:spPr>
          <a:xfrm>
            <a:off x="1689100" y="1632060"/>
            <a:ext cx="21005800" cy="14602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Skupiny pro posílení odolnosti 23.1.2023-28.2.2024</a:t>
            </a:r>
          </a:p>
        </p:txBody>
      </p:sp>
      <p:sp>
        <p:nvSpPr>
          <p:cNvPr id="300" name="Celkem proběhlo 40 skupin (online/ face to face/ uzavřené pro pedagogy a studenty/ komunitu kolem jedné z oběti/ anglické)…"/>
          <p:cNvSpPr txBox="1"/>
          <p:nvPr/>
        </p:nvSpPr>
        <p:spPr>
          <a:xfrm>
            <a:off x="251353" y="4448811"/>
            <a:ext cx="21469584" cy="9136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3" marL="2381250" indent="-476250">
              <a:buSzPct val="125000"/>
              <a:buChar char="•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Celkem proběhlo 40 skupin (online/ face to face/ uzavřené pro pedagogy a studenty/ komunitu kolem jedné z oběti/ anglické)</a:t>
            </a:r>
          </a:p>
          <a:p>
            <a:pPr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lvl="3" marL="2381250" indent="-476250">
              <a:buSzPct val="125000"/>
              <a:buChar char="•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Účastnilo se přes 1700 osob v opakovaném setkání (celkem téměř 3000 kontaktů)</a:t>
            </a:r>
          </a:p>
          <a:p>
            <a:pPr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lvl="3" marL="2381250" indent="-476250">
              <a:buSzPct val="125000"/>
              <a:buChar char="•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Individuální péče v rámci skupin (142 lidí) </a:t>
            </a:r>
          </a:p>
          <a:p>
            <a:pPr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lvl="3" marL="2381250" indent="-476250">
              <a:buSzPct val="125000"/>
              <a:buChar char="•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Individuální psychotraumatologická péče (489 hodin)</a:t>
            </a:r>
          </a:p>
          <a:p>
            <a:pPr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lvl="3" marL="2381250" indent="-476250">
              <a:buSzPct val="125000"/>
              <a:buChar char="•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V rámci péče se vystřídalo na skupinách 58 odborníků</a:t>
            </a:r>
          </a:p>
          <a:p>
            <a:pPr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lvl="3" marL="2381250" indent="-476250">
              <a:buSzPct val="125000"/>
              <a:buChar char="•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Jsou speciálně navrženy pro osoby, které zažívají intenzivní nebo ohromující smyslové vjemy,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Jsou speciálně navrženy pro osoby, které zažívají intenzivní nebo ohromující smyslové vjemy, </a:t>
            </a:r>
          </a:p>
          <a:p>
            <a:pPr>
              <a:defRPr sz="5000"/>
            </a:pPr>
            <a:r>
              <a:t>tělesné pocity nebo emoce</a:t>
            </a:r>
          </a:p>
        </p:txBody>
      </p:sp>
      <p:sp>
        <p:nvSpPr>
          <p:cNvPr id="303" name="Číslo snímku"/>
          <p:cNvSpPr txBox="1"/>
          <p:nvPr>
            <p:ph type="sldNum" sz="quarter" idx="2"/>
          </p:nvPr>
        </p:nvSpPr>
        <p:spPr>
          <a:xfrm>
            <a:off x="453339" y="12903200"/>
            <a:ext cx="309373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4" name="ASSYST POSTUPY"/>
          <p:cNvSpPr txBox="1"/>
          <p:nvPr/>
        </p:nvSpPr>
        <p:spPr>
          <a:xfrm>
            <a:off x="8500414" y="2004062"/>
            <a:ext cx="7383172" cy="127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ASSYST POSTUPY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ílem je regulace hyperaktivované větvě sympatiku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Cílem je regulace hyperaktivované větvě sympatiku</a:t>
            </a:r>
          </a:p>
          <a:p>
            <a:pPr>
              <a:defRPr sz="5000"/>
            </a:pPr>
            <a:r>
              <a:t>autonomního nervového systému </a:t>
            </a:r>
          </a:p>
          <a:p>
            <a:pPr>
              <a:defRPr sz="5000"/>
            </a:pPr>
            <a:r>
              <a:t>a snížení aktivace složek patogenních vzpomínek</a:t>
            </a:r>
          </a:p>
        </p:txBody>
      </p:sp>
      <p:sp>
        <p:nvSpPr>
          <p:cNvPr id="307" name="Číslo snímku"/>
          <p:cNvSpPr txBox="1"/>
          <p:nvPr>
            <p:ph type="sldNum" sz="quarter" idx="2"/>
          </p:nvPr>
        </p:nvSpPr>
        <p:spPr>
          <a:xfrm>
            <a:off x="414477" y="12903200"/>
            <a:ext cx="387097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ZUZU 85.png" descr="ZUZU 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Číslo snímku"/>
          <p:cNvSpPr txBox="1"/>
          <p:nvPr>
            <p:ph type="sldNum" sz="quarter" idx="2"/>
          </p:nvPr>
        </p:nvSpPr>
        <p:spPr>
          <a:xfrm>
            <a:off x="412343" y="12903200"/>
            <a:ext cx="391364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Patogenní vzpomínky"/>
          <p:cNvSpPr txBox="1"/>
          <p:nvPr>
            <p:ph type="title"/>
          </p:nvPr>
        </p:nvSpPr>
        <p:spPr>
          <a:xfrm>
            <a:off x="1689100" y="1371260"/>
            <a:ext cx="21005800" cy="1460280"/>
          </a:xfrm>
          <a:prstGeom prst="rect">
            <a:avLst/>
          </a:prstGeom>
        </p:spPr>
        <p:txBody>
          <a:bodyPr/>
          <a:lstStyle/>
          <a:p>
            <a:pPr/>
            <a:r>
              <a:t>Patogenní vzpomínky</a:t>
            </a:r>
          </a:p>
        </p:txBody>
      </p:sp>
      <p:pic>
        <p:nvPicPr>
          <p:cNvPr id="312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myslové vjemy…"/>
          <p:cNvSpPr txBox="1"/>
          <p:nvPr/>
        </p:nvSpPr>
        <p:spPr>
          <a:xfrm>
            <a:off x="8957446" y="4977565"/>
            <a:ext cx="7303195" cy="459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Smyslové vjemy</a:t>
            </a:r>
          </a:p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Tělesné pocity</a:t>
            </a:r>
          </a:p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Emoce</a:t>
            </a:r>
          </a:p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marL="449791" indent="-449791">
              <a:buSzPct val="125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Myšlenky během zkušenosti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ZUZU 85.png" descr="ZUZU 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Číslo snímku"/>
          <p:cNvSpPr txBox="1"/>
          <p:nvPr>
            <p:ph type="sldNum" sz="quarter" idx="2"/>
          </p:nvPr>
        </p:nvSpPr>
        <p:spPr>
          <a:xfrm>
            <a:off x="406247" y="12903200"/>
            <a:ext cx="403556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7" name="Efektivita ASSYST postupů"/>
          <p:cNvSpPr txBox="1"/>
          <p:nvPr>
            <p:ph type="title"/>
          </p:nvPr>
        </p:nvSpPr>
        <p:spPr>
          <a:xfrm>
            <a:off x="1689100" y="1371260"/>
            <a:ext cx="21005800" cy="1460280"/>
          </a:xfrm>
          <a:prstGeom prst="rect">
            <a:avLst/>
          </a:prstGeom>
        </p:spPr>
        <p:txBody>
          <a:bodyPr/>
          <a:lstStyle/>
          <a:p>
            <a:pPr/>
            <a:r>
              <a:t>Efektivita ASSYST postupů</a:t>
            </a:r>
          </a:p>
        </p:txBody>
      </p:sp>
      <p:pic>
        <p:nvPicPr>
          <p:cNvPr id="318" name="Group 3901.png" descr="Group 39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631" y="12859658"/>
            <a:ext cx="3362769" cy="40322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Zdá se, že by mohla být vysvětlena:…"/>
          <p:cNvSpPr txBox="1"/>
          <p:nvPr/>
        </p:nvSpPr>
        <p:spPr>
          <a:xfrm>
            <a:off x="2874372" y="5533391"/>
            <a:ext cx="18302676" cy="264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Zdá se, že by mohla být vysvětlena:</a:t>
            </a:r>
          </a:p>
          <a:p>
            <a:pPr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Teorií paměťové rekonsolidace</a:t>
            </a:r>
          </a:p>
          <a:p>
            <a:pPr marL="228600" indent="-228600">
              <a:buSzPct val="100000"/>
              <a:buChar char="•"/>
              <a:defRPr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Teorií pracovní paměti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Zpověď dívky…"/>
          <p:cNvSpPr txBox="1"/>
          <p:nvPr>
            <p:ph type="title"/>
          </p:nvPr>
        </p:nvSpPr>
        <p:spPr>
          <a:xfrm>
            <a:off x="3406477" y="2402482"/>
            <a:ext cx="17571046" cy="8911036"/>
          </a:xfrm>
          <a:prstGeom prst="rect">
            <a:avLst/>
          </a:prstGeom>
        </p:spPr>
        <p:txBody>
          <a:bodyPr/>
          <a:lstStyle/>
          <a:p>
            <a:pPr algn="l" defTabSz="586104">
              <a:defRPr sz="3550"/>
            </a:pPr>
            <a:r>
              <a:t>Zpověď dívky</a:t>
            </a:r>
          </a:p>
          <a:p>
            <a:pPr algn="l" defTabSz="586104">
              <a:defRPr sz="3550"/>
            </a:pPr>
          </a:p>
          <a:p>
            <a:pPr algn="l" defTabSz="586104">
              <a:defRPr sz="355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“Chtěla bych poděkovat univerzitě, nejen lidem, ale tomuto místo, které pojí mnoho dobrého. Když jsem přišla studovat do Prahy z jiné země, tak jsem</a:t>
            </a:r>
          </a:p>
          <a:p>
            <a:pPr algn="l" defTabSz="586104">
              <a:defRPr sz="355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se cítila na vše sama. Událost z prosince se mnou otřásla a již  během prvních dní jsem dostala životní zážitek. Jeden byla korespondence, kterou jsme dostávali jako studenti a s ní přicházela orientace, podpora a naděje. Poprvé jsem se necítila v těžké situaci sama. A druhá byla skupina. Nikdy jsem nevěřila v sebe, nesu si spoustu těžkých věcí ze svého příběhu a nyní jsem poprvé ucítila, že vše je možné, uzdravující a že mám tělo, mozek</a:t>
            </a:r>
          </a:p>
          <a:p>
            <a:pPr algn="l" defTabSz="586104">
              <a:defRPr sz="355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a sama sebe. Jsem odolná a já na to zapomněla. Děkuji, že vracíte lidem kontakt se sebou samým, když sebe někdy ztratili.”</a:t>
            </a:r>
          </a:p>
        </p:txBody>
      </p:sp>
      <p:sp>
        <p:nvSpPr>
          <p:cNvPr id="32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“Je naší povinností podělit se o dar účinné léčby”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“Je naší povinností podělit se o dar účinné léčby”.</a:t>
            </a:r>
          </a:p>
        </p:txBody>
      </p:sp>
      <p:sp>
        <p:nvSpPr>
          <p:cNvPr id="325" name="Francine Shapiro, zakladatelka metody EMDR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Francine Shapiro, zakladatelka metody EMDR. </a:t>
            </a:r>
          </a:p>
        </p:txBody>
      </p:sp>
      <p:sp>
        <p:nvSpPr>
          <p:cNvPr id="326" name="Číslo snímku"/>
          <p:cNvSpPr txBox="1"/>
          <p:nvPr>
            <p:ph type="sldNum" sz="quarter" idx="2"/>
          </p:nvPr>
        </p:nvSpPr>
        <p:spPr>
          <a:xfrm>
            <a:off x="405333" y="12903200"/>
            <a:ext cx="405385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Děkuji všem kolegům psychologům…"/>
          <p:cNvSpPr txBox="1"/>
          <p:nvPr>
            <p:ph type="title"/>
          </p:nvPr>
        </p:nvSpPr>
        <p:spPr>
          <a:xfrm>
            <a:off x="1778000" y="3824289"/>
            <a:ext cx="20828000" cy="4648201"/>
          </a:xfrm>
          <a:prstGeom prst="rect">
            <a:avLst/>
          </a:prstGeom>
        </p:spPr>
        <p:txBody>
          <a:bodyPr/>
          <a:lstStyle/>
          <a:p>
            <a:pPr defTabSz="536575">
              <a:defRPr sz="3639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Děkuji všem kolegům psychologům</a:t>
            </a:r>
          </a:p>
          <a:p>
            <a:pPr defTabSz="536575">
              <a:defRPr sz="3639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za péči o zasažené v rámci skupin, celému vedení univerzity za organizaci, podporu</a:t>
            </a:r>
          </a:p>
          <a:p>
            <a:pPr defTabSz="536575">
              <a:defRPr sz="3639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a důvěru a všem složkám IZS a spolupracujícím organizacím za dar spolupráce a naděje. </a:t>
            </a:r>
          </a:p>
          <a:p>
            <a:pPr defTabSz="536575">
              <a:defRPr sz="3639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Z hloubi srdce děkuji všem účastníků skupin za jejich otevřenost, kdy jejich emoce, příběhy a bolesti nejsou slabostí, ale péčí o sebe a společnost, jak se dotýkat vlastní nezdolnosti</a:t>
            </a:r>
          </a:p>
          <a:p>
            <a:pPr defTabSz="536575">
              <a:defRPr sz="3639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a vracet se do ní.</a:t>
            </a:r>
          </a:p>
        </p:txBody>
      </p:sp>
      <p:sp>
        <p:nvSpPr>
          <p:cNvPr id="329" name="Číslo snímku"/>
          <p:cNvSpPr txBox="1"/>
          <p:nvPr>
            <p:ph type="sldNum" sz="quarter" idx="2"/>
          </p:nvPr>
        </p:nvSpPr>
        <p:spPr>
          <a:xfrm>
            <a:off x="418896" y="12903200"/>
            <a:ext cx="378258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0" name="Srdce"/>
          <p:cNvSpPr/>
          <p:nvPr/>
        </p:nvSpPr>
        <p:spPr>
          <a:xfrm>
            <a:off x="11635125" y="9161470"/>
            <a:ext cx="1113750" cy="984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Číslo snímku"/>
          <p:cNvSpPr txBox="1"/>
          <p:nvPr>
            <p:ph type="sldNum" sz="quarter" idx="2"/>
          </p:nvPr>
        </p:nvSpPr>
        <p:spPr>
          <a:xfrm>
            <a:off x="463245" y="12903200"/>
            <a:ext cx="289561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Časová osa intervenc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Časová osa intervencí</a:t>
            </a:r>
          </a:p>
        </p:txBody>
      </p:sp>
      <p:grpSp>
        <p:nvGrpSpPr>
          <p:cNvPr id="239" name="Seskupit"/>
          <p:cNvGrpSpPr/>
          <p:nvPr/>
        </p:nvGrpSpPr>
        <p:grpSpPr>
          <a:xfrm>
            <a:off x="2395169" y="8765905"/>
            <a:ext cx="4858713" cy="3694656"/>
            <a:chOff x="0" y="0"/>
            <a:chExt cx="4858712" cy="3694654"/>
          </a:xfrm>
        </p:grpSpPr>
        <p:sp>
          <p:nvSpPr>
            <p:cNvPr id="237" name="PRVNÍ PSYCHICKÁ POMOC"/>
            <p:cNvSpPr txBox="1"/>
            <p:nvPr/>
          </p:nvSpPr>
          <p:spPr>
            <a:xfrm>
              <a:off x="0" y="0"/>
              <a:ext cx="4858713" cy="745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 fontScale="100000" lnSpcReduction="0"/>
            </a:bodyPr>
            <a:lstStyle>
              <a:lvl1pPr defTabSz="627379">
                <a:defRPr sz="2812">
                  <a:solidFill>
                    <a:srgbClr val="9437FF"/>
                  </a:solidFill>
                </a:defRPr>
              </a:lvl1pPr>
            </a:lstStyle>
            <a:p>
              <a:pPr/>
              <a:r>
                <a:t>PRVNÍ PSYCHICKÁ POMOC</a:t>
              </a:r>
            </a:p>
          </p:txBody>
        </p:sp>
        <p:sp>
          <p:nvSpPr>
            <p:cNvPr id="238" name="HODINY A DNY…"/>
            <p:cNvSpPr txBox="1"/>
            <p:nvPr/>
          </p:nvSpPr>
          <p:spPr>
            <a:xfrm>
              <a:off x="0" y="909734"/>
              <a:ext cx="4705340" cy="2784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algn="ctr">
                <a:spcBef>
                  <a:spcPts val="4500"/>
                </a:spcBef>
                <a:defRPr sz="25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r>
                <a:t>HODINY A DNY</a:t>
              </a:r>
            </a:p>
            <a:p>
              <a:pPr algn="ctr">
                <a:spcBef>
                  <a:spcPts val="4500"/>
                </a:spcBef>
                <a:defRPr sz="25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r>
                <a:t>Akutní stresová reakce</a:t>
              </a:r>
            </a:p>
            <a:p>
              <a:pPr algn="ctr">
                <a:spcBef>
                  <a:spcPts val="4500"/>
                </a:spcBef>
                <a:defRPr sz="25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r>
                <a:t>NEURO ASSYST</a:t>
              </a:r>
            </a:p>
          </p:txBody>
        </p:sp>
      </p:grpSp>
      <p:sp>
        <p:nvSpPr>
          <p:cNvPr id="240" name="Čára"/>
          <p:cNvSpPr/>
          <p:nvPr/>
        </p:nvSpPr>
        <p:spPr>
          <a:xfrm>
            <a:off x="1638015" y="6331110"/>
            <a:ext cx="21107970" cy="1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1" name="Ovál"/>
          <p:cNvSpPr/>
          <p:nvPr/>
        </p:nvSpPr>
        <p:spPr>
          <a:xfrm>
            <a:off x="2937440" y="4283297"/>
            <a:ext cx="3774171" cy="3805270"/>
          </a:xfrm>
          <a:prstGeom prst="ellipse">
            <a:avLst/>
          </a:prstGeom>
          <a:solidFill>
            <a:srgbClr val="9437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2" name="Traumatická…"/>
          <p:cNvSpPr txBox="1"/>
          <p:nvPr/>
        </p:nvSpPr>
        <p:spPr>
          <a:xfrm>
            <a:off x="3318038" y="5654202"/>
            <a:ext cx="3012974" cy="135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Traumatická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událost</a:t>
            </a:r>
          </a:p>
        </p:txBody>
      </p:sp>
      <p:sp>
        <p:nvSpPr>
          <p:cNvPr id="243" name="Ovál"/>
          <p:cNvSpPr/>
          <p:nvPr/>
        </p:nvSpPr>
        <p:spPr>
          <a:xfrm>
            <a:off x="10050198" y="4283297"/>
            <a:ext cx="3774172" cy="3805270"/>
          </a:xfrm>
          <a:prstGeom prst="ellipse">
            <a:avLst/>
          </a:prstGeom>
          <a:solidFill>
            <a:srgbClr val="9437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" name="Akutní…"/>
          <p:cNvSpPr txBox="1"/>
          <p:nvPr/>
        </p:nvSpPr>
        <p:spPr>
          <a:xfrm>
            <a:off x="11139596" y="5654202"/>
            <a:ext cx="1595375" cy="135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Akutní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fáze</a:t>
            </a:r>
          </a:p>
        </p:txBody>
      </p:sp>
      <p:sp>
        <p:nvSpPr>
          <p:cNvPr id="245" name="Střednědobá…"/>
          <p:cNvSpPr/>
          <p:nvPr/>
        </p:nvSpPr>
        <p:spPr>
          <a:xfrm>
            <a:off x="17074348" y="4283297"/>
            <a:ext cx="3774171" cy="3805270"/>
          </a:xfrm>
          <a:prstGeom prst="ellipse">
            <a:avLst/>
          </a:prstGeom>
          <a:solidFill>
            <a:srgbClr val="943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Střednědobá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a dlouh. péče</a:t>
            </a:r>
          </a:p>
        </p:txBody>
      </p:sp>
      <p:grpSp>
        <p:nvGrpSpPr>
          <p:cNvPr id="248" name="Seskupit"/>
          <p:cNvGrpSpPr/>
          <p:nvPr/>
        </p:nvGrpSpPr>
        <p:grpSpPr>
          <a:xfrm>
            <a:off x="9888282" y="8940033"/>
            <a:ext cx="4098004" cy="3346400"/>
            <a:chOff x="0" y="0"/>
            <a:chExt cx="4098002" cy="3346398"/>
          </a:xfrm>
        </p:grpSpPr>
        <p:sp>
          <p:nvSpPr>
            <p:cNvPr id="246" name="KRIZOVÁ INTERVENCE"/>
            <p:cNvSpPr txBox="1"/>
            <p:nvPr/>
          </p:nvSpPr>
          <p:spPr>
            <a:xfrm>
              <a:off x="0" y="0"/>
              <a:ext cx="4098003" cy="675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 fontScale="100000" lnSpcReduction="0"/>
            </a:bodyPr>
            <a:lstStyle>
              <a:lvl1pPr algn="ctr" defTabSz="701675">
                <a:defRPr sz="2890">
                  <a:solidFill>
                    <a:srgbClr val="9437FF"/>
                  </a:solidFill>
                </a:defRPr>
              </a:lvl1pPr>
            </a:lstStyle>
            <a:p>
              <a:pPr/>
              <a:r>
                <a:t>KRIZOVÁ INTERVENCE</a:t>
              </a:r>
            </a:p>
          </p:txBody>
        </p:sp>
        <p:sp>
          <p:nvSpPr>
            <p:cNvPr id="247" name="DO 1 MĚSÍCE OD UDÁLOSTI…"/>
            <p:cNvSpPr txBox="1"/>
            <p:nvPr/>
          </p:nvSpPr>
          <p:spPr>
            <a:xfrm>
              <a:off x="0" y="823983"/>
              <a:ext cx="4046031" cy="2522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algn="ctr" defTabSz="800735">
                <a:spcBef>
                  <a:spcPts val="4300"/>
                </a:spcBef>
                <a:defRPr sz="2425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r>
                <a:t>DO 1 MĚSÍCE OD UDÁLOSTI</a:t>
              </a:r>
            </a:p>
            <a:p>
              <a:pPr algn="ctr" defTabSz="800735">
                <a:spcBef>
                  <a:spcPts val="4300"/>
                </a:spcBef>
                <a:defRPr sz="2425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r>
                <a:t>Akutní stresová porucha</a:t>
              </a:r>
            </a:p>
            <a:p>
              <a:pPr algn="ctr" defTabSz="800735">
                <a:spcBef>
                  <a:spcPts val="4300"/>
                </a:spcBef>
                <a:defRPr sz="2425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r>
                <a:t>NEURO ASSYST</a:t>
              </a:r>
            </a:p>
          </p:txBody>
        </p:sp>
      </p:grpSp>
      <p:sp>
        <p:nvSpPr>
          <p:cNvPr id="249" name="BĚHEM 3-6 MĚSÍCŮ…"/>
          <p:cNvSpPr txBox="1"/>
          <p:nvPr/>
        </p:nvSpPr>
        <p:spPr>
          <a:xfrm>
            <a:off x="16234517" y="9744625"/>
            <a:ext cx="5453834" cy="252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800735">
              <a:spcBef>
                <a:spcPts val="4300"/>
              </a:spcBef>
              <a:defRPr sz="2425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BĚHEM 3-6 MĚSÍCŮ</a:t>
            </a:r>
          </a:p>
          <a:p>
            <a:pPr algn="ctr" defTabSz="800735">
              <a:spcBef>
                <a:spcPts val="4300"/>
              </a:spcBef>
              <a:defRPr sz="2425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Posttraumatická stresová porucha</a:t>
            </a:r>
          </a:p>
          <a:p>
            <a:pPr algn="ctr" defTabSz="800735">
              <a:spcBef>
                <a:spcPts val="4300"/>
              </a:spcBef>
              <a:defRPr sz="2425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NEURO IGTP, EMDR</a:t>
            </a:r>
          </a:p>
        </p:txBody>
      </p:sp>
      <p:sp>
        <p:nvSpPr>
          <p:cNvPr id="250" name="CÍLENÁ PSYCHOTRAUMAT . PÉČE"/>
          <p:cNvSpPr txBox="1"/>
          <p:nvPr/>
        </p:nvSpPr>
        <p:spPr>
          <a:xfrm>
            <a:off x="16149082" y="8957771"/>
            <a:ext cx="5624704" cy="575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700">
                <a:solidFill>
                  <a:srgbClr val="9437FF"/>
                </a:solidFill>
              </a:defRPr>
            </a:lvl1pPr>
          </a:lstStyle>
          <a:p>
            <a:pPr/>
            <a:r>
              <a:t>CÍLENÁ PSYCHOTRAUMAT . PÉČE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Číslo snímku"/>
          <p:cNvSpPr txBox="1"/>
          <p:nvPr>
            <p:ph type="sldNum" sz="quarter" idx="2"/>
          </p:nvPr>
        </p:nvSpPr>
        <p:spPr>
          <a:xfrm>
            <a:off x="461111" y="12903200"/>
            <a:ext cx="293828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3" name="Šestihodinové okénko příležitosti"/>
          <p:cNvSpPr txBox="1"/>
          <p:nvPr>
            <p:ph type="title"/>
          </p:nvPr>
        </p:nvSpPr>
        <p:spPr>
          <a:xfrm>
            <a:off x="1689100" y="1174860"/>
            <a:ext cx="21005800" cy="14602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Šestihodinové okénko příležitosti</a:t>
            </a:r>
          </a:p>
        </p:txBody>
      </p:sp>
      <p:sp>
        <p:nvSpPr>
          <p:cNvPr id="254" name="Čára"/>
          <p:cNvSpPr/>
          <p:nvPr/>
        </p:nvSpPr>
        <p:spPr>
          <a:xfrm>
            <a:off x="2802601" y="7143911"/>
            <a:ext cx="20044984" cy="1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5" name="Čára"/>
          <p:cNvSpPr/>
          <p:nvPr/>
        </p:nvSpPr>
        <p:spPr>
          <a:xfrm flipH="1">
            <a:off x="1782567" y="7143911"/>
            <a:ext cx="2061435" cy="1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Srdce"/>
          <p:cNvSpPr/>
          <p:nvPr/>
        </p:nvSpPr>
        <p:spPr>
          <a:xfrm>
            <a:off x="15914560" y="5426260"/>
            <a:ext cx="1343279" cy="1187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F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" name="Vysoké napětí"/>
          <p:cNvSpPr/>
          <p:nvPr/>
        </p:nvSpPr>
        <p:spPr>
          <a:xfrm>
            <a:off x="7454396" y="5076235"/>
            <a:ext cx="686809" cy="1531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Číslo snímku"/>
          <p:cNvSpPr txBox="1"/>
          <p:nvPr>
            <p:ph type="sldNum" sz="quarter" idx="2"/>
          </p:nvPr>
        </p:nvSpPr>
        <p:spPr>
          <a:xfrm>
            <a:off x="455015" y="12903200"/>
            <a:ext cx="306020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0" name="Český institut pro psychotraumatologii a EMDR z.s."/>
          <p:cNvSpPr txBox="1"/>
          <p:nvPr>
            <p:ph type="title"/>
          </p:nvPr>
        </p:nvSpPr>
        <p:spPr>
          <a:xfrm>
            <a:off x="1689100" y="1632060"/>
            <a:ext cx="21005800" cy="14602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Český institut pro psychotraumatologii a EMDR z.s.</a:t>
            </a:r>
          </a:p>
        </p:txBody>
      </p:sp>
      <p:sp>
        <p:nvSpPr>
          <p:cNvPr id="261" name="Vzdělávání v oblasti psychotraumatologie…"/>
          <p:cNvSpPr txBox="1"/>
          <p:nvPr/>
        </p:nvSpPr>
        <p:spPr>
          <a:xfrm>
            <a:off x="1771980" y="5246372"/>
            <a:ext cx="10841568" cy="769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23850" indent="-323850">
              <a:lnSpc>
                <a:spcPct val="200000"/>
              </a:lnSpc>
              <a:buClr>
                <a:srgbClr val="9437FF"/>
              </a:buClr>
              <a:buSzPct val="201000"/>
              <a:buChar char="‣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    Vzdělávání v oblasti psychotraumatologie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Česká republika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Ukrajina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Slovensko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Maďarsko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Rumunsko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Turecko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Sýrie</a:t>
            </a:r>
          </a:p>
          <a:p>
            <a:pPr lvl="3" marL="2381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Arménie</a:t>
            </a:r>
          </a:p>
        </p:txBody>
      </p:sp>
      <p:sp>
        <p:nvSpPr>
          <p:cNvPr id="262" name="Přímá práce v ČR…"/>
          <p:cNvSpPr txBox="1"/>
          <p:nvPr/>
        </p:nvSpPr>
        <p:spPr>
          <a:xfrm>
            <a:off x="13227380" y="3878584"/>
            <a:ext cx="10126499" cy="55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200000"/>
              </a:lnSpc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</a:p>
          <a:p>
            <a:pPr marL="323850" indent="-323850">
              <a:lnSpc>
                <a:spcPct val="200000"/>
              </a:lnSpc>
              <a:buClr>
                <a:srgbClr val="9437FF"/>
              </a:buClr>
              <a:buSzPct val="201000"/>
              <a:buChar char="‣"/>
              <a:defRPr sz="36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    Přímá práce v ČR</a:t>
            </a:r>
          </a:p>
          <a:p>
            <a:pPr lvl="2" marL="1746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Covid 19 (2020)</a:t>
            </a:r>
          </a:p>
          <a:p>
            <a:pPr lvl="2" marL="1746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Tornádo (2021)</a:t>
            </a:r>
          </a:p>
          <a:p>
            <a:pPr lvl="2" marL="1746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Střelba v bance (2022)</a:t>
            </a:r>
          </a:p>
          <a:p>
            <a:pPr lvl="2" marL="1746250" indent="-476250">
              <a:buSzPct val="125000"/>
              <a:buChar char="•"/>
              <a:defRPr sz="3600">
                <a:solidFill>
                  <a:srgbClr val="9437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Střelba na FF UK (2023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Číslo snímku"/>
          <p:cNvSpPr txBox="1"/>
          <p:nvPr>
            <p:ph type="sldNum" sz="quarter" idx="2"/>
          </p:nvPr>
        </p:nvSpPr>
        <p:spPr>
          <a:xfrm>
            <a:off x="455167" y="12903200"/>
            <a:ext cx="305716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vložený-film.png" descr="vložený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4589" y="3620492"/>
            <a:ext cx="11274932" cy="845619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"/>
          <p:cNvSpPr txBox="1"/>
          <p:nvPr/>
        </p:nvSpPr>
        <p:spPr>
          <a:xfrm>
            <a:off x="11786654" y="6631941"/>
            <a:ext cx="1064692" cy="70611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67" name="Text"/>
          <p:cNvSpPr txBox="1"/>
          <p:nvPr/>
        </p:nvSpPr>
        <p:spPr>
          <a:xfrm>
            <a:off x="11913654" y="6758941"/>
            <a:ext cx="1064692" cy="70611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68" name="S jakou metodou pracujeme v rámci skupin odolnosti?"/>
          <p:cNvSpPr txBox="1"/>
          <p:nvPr/>
        </p:nvSpPr>
        <p:spPr>
          <a:xfrm>
            <a:off x="3334702" y="1530351"/>
            <a:ext cx="17968596" cy="1003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rgbClr val="FFFFFF"/>
                </a:solidFill>
              </a:rPr>
              <a:t>S jakou metodou pracujeme v rámci skupin odolnosti?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tabilizace akutního stresového syndromu (ASSYST©)…"/>
          <p:cNvSpPr txBox="1"/>
          <p:nvPr>
            <p:ph type="title"/>
          </p:nvPr>
        </p:nvSpPr>
        <p:spPr>
          <a:xfrm>
            <a:off x="1778000" y="4252439"/>
            <a:ext cx="20828000" cy="1384116"/>
          </a:xfrm>
          <a:prstGeom prst="rect">
            <a:avLst/>
          </a:prstGeom>
        </p:spPr>
        <p:txBody>
          <a:bodyPr/>
          <a:lstStyle/>
          <a:p>
            <a:pPr defTabSz="478790">
              <a:defRPr sz="3480"/>
            </a:pPr>
            <a:r>
              <a:t>Stabilizace akutního stresového syndromu (ASSYST©)</a:t>
            </a:r>
          </a:p>
          <a:p>
            <a:pPr defTabSz="478790">
              <a:defRPr sz="3480"/>
            </a:pPr>
            <a:r>
              <a:t>Integrativní skupinový protokol pro dlouhotrvající zátěž (IGTP©)</a:t>
            </a:r>
          </a:p>
        </p:txBody>
      </p:sp>
      <p:sp>
        <p:nvSpPr>
          <p:cNvPr id="271" name="Dvojím kliknutím aktivujete úpravy"/>
          <p:cNvSpPr txBox="1"/>
          <p:nvPr>
            <p:ph type="body" sz="quarter" idx="1"/>
          </p:nvPr>
        </p:nvSpPr>
        <p:spPr>
          <a:xfrm>
            <a:off x="1778000" y="3852036"/>
            <a:ext cx="20828000" cy="2184922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       </a:t>
            </a:r>
          </a:p>
        </p:txBody>
      </p:sp>
      <p:sp>
        <p:nvSpPr>
          <p:cNvPr id="272" name="Číslo snímku"/>
          <p:cNvSpPr txBox="1"/>
          <p:nvPr>
            <p:ph type="sldNum" sz="quarter" idx="2"/>
          </p:nvPr>
        </p:nvSpPr>
        <p:spPr>
          <a:xfrm>
            <a:off x="454101" y="12903200"/>
            <a:ext cx="307849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Snímek obrazovky 2024-02-25 v 19.34.27.png" descr="Snímek obrazovky 2024-02-25 v 19.34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5045" y="7089617"/>
            <a:ext cx="3721331" cy="369566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Dr. Ignacio Jarero, Mexiko"/>
          <p:cNvSpPr txBox="1"/>
          <p:nvPr/>
        </p:nvSpPr>
        <p:spPr>
          <a:xfrm>
            <a:off x="9175051" y="11194039"/>
            <a:ext cx="5701320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Dr. Ignacio Jarero, Mexiko</a:t>
            </a:r>
          </a:p>
        </p:txBody>
      </p:sp>
      <p:sp>
        <p:nvSpPr>
          <p:cNvPr id="275" name="✖️"/>
          <p:cNvSpPr txBox="1"/>
          <p:nvPr/>
        </p:nvSpPr>
        <p:spPr>
          <a:xfrm>
            <a:off x="14927262" y="10897691"/>
            <a:ext cx="546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✖️</a:t>
            </a:r>
          </a:p>
        </p:txBody>
      </p:sp>
      <p:sp>
        <p:nvSpPr>
          <p:cNvPr id="276" name="Autor skupinových protokolů"/>
          <p:cNvSpPr txBox="1"/>
          <p:nvPr/>
        </p:nvSpPr>
        <p:spPr>
          <a:xfrm>
            <a:off x="1611710" y="2074036"/>
            <a:ext cx="20828001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Autor skupinových protokolů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Výzkumy ASSYST a IGTP"/>
          <p:cNvSpPr txBox="1"/>
          <p:nvPr>
            <p:ph type="title"/>
          </p:nvPr>
        </p:nvSpPr>
        <p:spPr>
          <a:xfrm>
            <a:off x="1752600" y="723900"/>
            <a:ext cx="20371297" cy="1461691"/>
          </a:xfrm>
          <a:prstGeom prst="rect">
            <a:avLst/>
          </a:prstGeom>
        </p:spPr>
        <p:txBody>
          <a:bodyPr/>
          <a:lstStyle/>
          <a:p>
            <a:pPr/>
            <a:r>
              <a:t>Výzkumy ASSYST a IGTP</a:t>
            </a:r>
          </a:p>
        </p:txBody>
      </p:sp>
      <p:sp>
        <p:nvSpPr>
          <p:cNvPr id="279" name="Becker, Y., Estévez, M.E., Pérez, M.C., Osorio, A., Jarero, I., &amp; Givaudan, M. (2021) Longitudinal Multisite Randomized Controlled Trial on the Provision of the Acute Stress Syndrome Stabilization Remote for Groups to General Population in Lockdown Durin"/>
          <p:cNvSpPr txBox="1"/>
          <p:nvPr>
            <p:ph type="body" idx="1"/>
          </p:nvPr>
        </p:nvSpPr>
        <p:spPr>
          <a:xfrm>
            <a:off x="1270248" y="2851946"/>
            <a:ext cx="22179955" cy="9341357"/>
          </a:xfrm>
          <a:prstGeom prst="rect">
            <a:avLst/>
          </a:prstGeom>
        </p:spPr>
        <p:txBody>
          <a:bodyPr/>
          <a:lstStyle/>
          <a:p>
            <a:pPr marL="262995" indent="-262995" algn="l" defTabSz="586104">
              <a:buSzPct val="125000"/>
              <a:buChar char="•"/>
              <a:defRPr sz="1987"/>
            </a:pPr>
            <a:r>
              <a:t>Becker, Y., Estévez, M.E., Pérez, M.C., Osorio, A., Jarero, I., &amp; Givaudan, M. (2021) Longitudinal Multisite Randomized Controlled Trial on the Provision of the Acute Stress Syndrome Stabilization Remote for Groups to General Population in Lockdown During the COVID-19 Pandemic. Psychology and Behavioral Science International Journal, 16(2),1-11. 2. </a:t>
            </a:r>
          </a:p>
          <a:p>
            <a:pPr marL="262995" indent="-262995" algn="l" defTabSz="586104">
              <a:buSzPct val="125000"/>
              <a:buChar char="•"/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Smyth-Dent, K., Becker, Y., Burns, E., &amp; Givaudan, M. (2021). The Acute Stress Syndrome Stabilization Remote Individual (ASSYST-RI) for TeleMental Health Counseling After Adverse Experiences. Psychology and Behavioral Science International Journal, 16(2),1-7. 3.</a:t>
            </a:r>
          </a:p>
          <a:p>
            <a:pPr algn="l" defTabSz="586104"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Magalhães¸S. S., Silva, C.N., Cardoso, M.G., Jarero, I., Pereira Toralles, M.B. (in press). Acute Stress Syndrome Stabilization Remote for Groups Provided to Mental Health Professionals During the Covid-19 Pandemic. Bahía Federal University. Health Sciences Institute. Brazil</a:t>
            </a:r>
          </a:p>
          <a:p>
            <a:pPr algn="l" defTabSz="586104"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Artigas, L., &amp; Jarero, I. (2014). The Butterfly Hug. In M. Luber (Ed.). Implementing EMDR Early Mental Health Interventions for Man-Made and Natural Disasters (pp. 127-130). New York, NY: Springer. </a:t>
            </a:r>
          </a:p>
          <a:p>
            <a:pPr marL="262995" indent="-262995" algn="l" defTabSz="586104">
              <a:buSzPct val="125000"/>
              <a:buChar char="•"/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Jarero, I., &amp; Artigas, L. (2009). The EMDR Integrative Group Treatment Protocol. Journal of EMDR Practice &amp; Research, 3(4), 287–288.</a:t>
            </a:r>
          </a:p>
          <a:p>
            <a:pPr marL="262995" indent="-262995" algn="l" defTabSz="586104">
              <a:buSzPct val="125000"/>
              <a:buChar char="•"/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Jarero, I., &amp; Uribe, S. (2011b). The EMDR protocol for recent critical incidents: Brief report of an application in a human massacre situation. Journal of EMDR Practice and Research, 5(4), 156–166. </a:t>
            </a:r>
          </a:p>
          <a:p>
            <a:pPr marL="262995" indent="-262995" algn="l" defTabSz="586104">
              <a:buSzPct val="125000"/>
              <a:buChar char="•"/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Jarero, I., &amp; Uribe, S. (2012). The EMDR protocol for recent critical incidents: Follow-up Report of an application in a human massacre situation. Journal of EMDR Practice and Research, 6(2), 50-61. </a:t>
            </a:r>
          </a:p>
          <a:p>
            <a:pPr marL="262995" indent="-262995" algn="l" defTabSz="586104">
              <a:buSzPct val="125000"/>
              <a:buChar char="•"/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Jarero, I., Artigas, L., &amp; Luber, M. (2011a). The EMDR protocol for recent critical incidents: Application in a disaster mental health continuum of care context. Journal of EMDR Practice and Research, 5(3), 82–94. </a:t>
            </a:r>
          </a:p>
          <a:p>
            <a:pPr marL="262995" indent="-262995" algn="l" defTabSz="586104">
              <a:buSzPct val="125000"/>
              <a:buChar char="•"/>
              <a:defRPr sz="1987"/>
            </a:pPr>
          </a:p>
          <a:p>
            <a:pPr marL="262995" indent="-262995" algn="l" defTabSz="586104">
              <a:buSzPct val="125000"/>
              <a:buChar char="•"/>
              <a:defRPr sz="1987"/>
            </a:pPr>
            <a:r>
              <a:t> Eye movements desensitization and reprocessing. Basic principles, protocols, and procedures (2nd ed.). New York, NY: Guilford Press.</a:t>
            </a:r>
          </a:p>
        </p:txBody>
      </p:sp>
      <p:sp>
        <p:nvSpPr>
          <p:cNvPr id="280" name="Číslo snímku"/>
          <p:cNvSpPr txBox="1"/>
          <p:nvPr>
            <p:ph type="sldNum" sz="quarter" idx="2"/>
          </p:nvPr>
        </p:nvSpPr>
        <p:spPr>
          <a:xfrm>
            <a:off x="467664" y="12903200"/>
            <a:ext cx="280722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Aplikace nurobiologických cvičení  založených na aktivaci parasympatické větvě v rámci metody ASSYST"/>
          <p:cNvSpPr txBox="1"/>
          <p:nvPr>
            <p:ph type="title"/>
          </p:nvPr>
        </p:nvSpPr>
        <p:spPr>
          <a:xfrm>
            <a:off x="3753793" y="3935356"/>
            <a:ext cx="16543835" cy="1374888"/>
          </a:xfrm>
          <a:prstGeom prst="rect">
            <a:avLst/>
          </a:prstGeom>
        </p:spPr>
        <p:txBody>
          <a:bodyPr/>
          <a:lstStyle>
            <a:lvl1pPr defTabSz="569594">
              <a:defRPr sz="3450"/>
            </a:lvl1pPr>
          </a:lstStyle>
          <a:p>
            <a:pPr/>
            <a:r>
              <a:t>Aplikace nurobiologických cvičení  založených na aktivaci parasympatické větvě v rámci metody ASSYST</a:t>
            </a:r>
          </a:p>
        </p:txBody>
      </p:sp>
      <p:sp>
        <p:nvSpPr>
          <p:cNvPr id="283" name="Číslo snímku"/>
          <p:cNvSpPr txBox="1"/>
          <p:nvPr>
            <p:ph type="sldNum" sz="quarter" idx="2"/>
          </p:nvPr>
        </p:nvSpPr>
        <p:spPr>
          <a:xfrm>
            <a:off x="454710" y="12903200"/>
            <a:ext cx="306630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4" name="PhDr. Zuzana Čepelíková,…"/>
          <p:cNvSpPr txBox="1"/>
          <p:nvPr/>
        </p:nvSpPr>
        <p:spPr>
          <a:xfrm>
            <a:off x="8483546" y="10330439"/>
            <a:ext cx="7084329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PhDr. Zuzana Čepelíková,</a:t>
            </a:r>
          </a:p>
          <a:p>
            <a: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Trenér pro Evropu</a:t>
            </a:r>
          </a:p>
        </p:txBody>
      </p:sp>
      <p:sp>
        <p:nvSpPr>
          <p:cNvPr id="285" name="✖️"/>
          <p:cNvSpPr txBox="1"/>
          <p:nvPr/>
        </p:nvSpPr>
        <p:spPr>
          <a:xfrm>
            <a:off x="14927262" y="10059491"/>
            <a:ext cx="546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✖️</a:t>
            </a:r>
          </a:p>
        </p:txBody>
      </p:sp>
      <p:sp>
        <p:nvSpPr>
          <p:cNvPr id="286" name="Autor Neuro-Assyst©"/>
          <p:cNvSpPr txBox="1"/>
          <p:nvPr/>
        </p:nvSpPr>
        <p:spPr>
          <a:xfrm>
            <a:off x="1611710" y="2074036"/>
            <a:ext cx="20828001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Autor Neuro-Assyst©</a:t>
            </a:r>
          </a:p>
        </p:txBody>
      </p:sp>
      <p:pic>
        <p:nvPicPr>
          <p:cNvPr id="287" name="vložený-film.png" descr="vložený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7030" y="6445250"/>
            <a:ext cx="3637360" cy="3637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ormy metody ASSYST©"/>
          <p:cNvSpPr txBox="1"/>
          <p:nvPr>
            <p:ph type="title"/>
          </p:nvPr>
        </p:nvSpPr>
        <p:spPr>
          <a:xfrm>
            <a:off x="1778000" y="2298700"/>
            <a:ext cx="20828000" cy="1384115"/>
          </a:xfrm>
          <a:prstGeom prst="rect">
            <a:avLst/>
          </a:prstGeom>
        </p:spPr>
        <p:txBody>
          <a:bodyPr/>
          <a:lstStyle/>
          <a:p>
            <a:pPr/>
            <a:r>
              <a:t>Formy metody ASSYST©</a:t>
            </a:r>
          </a:p>
        </p:txBody>
      </p:sp>
      <p:sp>
        <p:nvSpPr>
          <p:cNvPr id="290" name="Číslo snímku"/>
          <p:cNvSpPr txBox="1"/>
          <p:nvPr>
            <p:ph type="sldNum" sz="quarter" idx="2"/>
          </p:nvPr>
        </p:nvSpPr>
        <p:spPr>
          <a:xfrm>
            <a:off x="454863" y="12903200"/>
            <a:ext cx="306325" cy="5156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1" name="SKUPINOVÁ"/>
          <p:cNvSpPr txBox="1"/>
          <p:nvPr/>
        </p:nvSpPr>
        <p:spPr>
          <a:xfrm>
            <a:off x="9341340" y="10053223"/>
            <a:ext cx="5701320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SKUPINOVÁ</a:t>
            </a:r>
          </a:p>
        </p:txBody>
      </p:sp>
      <p:pic>
        <p:nvPicPr>
          <p:cNvPr id="292" name="Snímek obrazovky 2024-02-25 v 19.40.02.png" descr="Snímek obrazovky 2024-02-25 v 19.40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7293" y="5047781"/>
            <a:ext cx="4489312" cy="438392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INDIVIDUÁLNÍ"/>
          <p:cNvSpPr txBox="1"/>
          <p:nvPr/>
        </p:nvSpPr>
        <p:spPr>
          <a:xfrm>
            <a:off x="3148840" y="10053223"/>
            <a:ext cx="5701320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INDIVIDUÁLNÍ</a:t>
            </a:r>
          </a:p>
        </p:txBody>
      </p:sp>
      <p:sp>
        <p:nvSpPr>
          <p:cNvPr id="294" name="ONLINE"/>
          <p:cNvSpPr txBox="1"/>
          <p:nvPr/>
        </p:nvSpPr>
        <p:spPr>
          <a:xfrm>
            <a:off x="16271289" y="10053223"/>
            <a:ext cx="5701320" cy="21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sz="2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ONLINE</a:t>
            </a:r>
          </a:p>
        </p:txBody>
      </p:sp>
      <p:pic>
        <p:nvPicPr>
          <p:cNvPr id="295" name="IMG_2744.jpg" descr="IMG_27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3846" y="5002195"/>
            <a:ext cx="7876308" cy="447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nímek obrazovky 2024-02-27 v 20.49.47.png" descr="Snímek obrazovky 2024-02-27 v 20.49.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2293" y="5051019"/>
            <a:ext cx="3014414" cy="4377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oppins Bold"/>
        <a:ea typeface="Poppins Bold"/>
        <a:cs typeface="Poppins Bold"/>
      </a:majorFont>
      <a:minorFont>
        <a:latin typeface="Poppins Bold"/>
        <a:ea typeface="Poppins Bold"/>
        <a:cs typeface="Poppins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oppi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oppins Bold"/>
        <a:ea typeface="Poppins Bold"/>
        <a:cs typeface="Poppins Bold"/>
      </a:majorFont>
      <a:minorFont>
        <a:latin typeface="Poppins Bold"/>
        <a:ea typeface="Poppins Bold"/>
        <a:cs typeface="Poppins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oppi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